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Average"/>
      <p:regular r:id="rId36"/>
    </p:embeddedFont>
    <p:embeddedFont>
      <p:font typeface="Oswald"/>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Oswald-regular.fntdata"/><Relationship Id="rId14" Type="http://schemas.openxmlformats.org/officeDocument/2006/relationships/slide" Target="slides/slide9.xml"/><Relationship Id="rId36" Type="http://schemas.openxmlformats.org/officeDocument/2006/relationships/font" Target="fonts/Average-regular.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swa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So… Hi. We’re group 17 and this is our presentation of the first lab assignment. Ths lab dealt with the implementation and use of single and multi-layer perceptrons.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55d07a40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955d07a40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955d07a403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955d07a403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955d07a40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955d07a40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956fcfd11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956fcfd11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Illustrate</a:t>
            </a:r>
            <a:r>
              <a:rPr lang="fr"/>
              <a:t> the conclusions from last slide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956fcfd11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956fcfd11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Having one hidden layer gives us the sufficient complexity to classify non-linearly separable data</a:t>
            </a:r>
            <a:endParaRPr/>
          </a:p>
          <a:p>
            <a:pPr indent="0" lvl="0" marL="0" rtl="0" algn="l">
              <a:spcBef>
                <a:spcPts val="0"/>
              </a:spcBef>
              <a:spcAft>
                <a:spcPts val="0"/>
              </a:spcAft>
              <a:buNone/>
            </a:pPr>
            <a:r>
              <a:rPr lang="fr"/>
              <a:t>A minimum of 3 nodes is required to reach a good accuracy; We can see why with the following decision boundaries;</a:t>
            </a:r>
            <a:endParaRPr/>
          </a:p>
          <a:p>
            <a:pPr indent="0" lvl="0" marL="0" rtl="0" algn="l">
              <a:spcBef>
                <a:spcPts val="0"/>
              </a:spcBef>
              <a:spcAft>
                <a:spcPts val="0"/>
              </a:spcAft>
              <a:buNone/>
            </a:pPr>
            <a:r>
              <a:rPr lang="fr"/>
              <a:t>O</a:t>
            </a:r>
            <a:r>
              <a:rPr lang="fr"/>
              <a:t>ne sigmoid function gives a line, two sigmoid functions give two lines, so the two cannot create a complex enough boundary.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955d07a403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955d07a403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956fcfd11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956fcfd11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We reach 100% accuracy  with both architectures; A more hidden representation if found for the 2 nodes hidden layer architecture; this demonstrates that nodes with their weights carry more than 1 bit of information.</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57887fdf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57887fdf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MLPs: good to approximate functions; 2 layer perceptron tuning (#nodes; eta {0.25, 0.5}) to approximate the Gaussian normal function</a:t>
            </a:r>
            <a:endParaRPr/>
          </a:p>
          <a:p>
            <a:pPr indent="-298450" lvl="0" marL="457200" rtl="0" algn="l">
              <a:spcBef>
                <a:spcPts val="0"/>
              </a:spcBef>
              <a:spcAft>
                <a:spcPts val="0"/>
              </a:spcAft>
              <a:buSzPts val="1100"/>
              <a:buChar char="-"/>
            </a:pPr>
            <a:r>
              <a:rPr lang="fr"/>
              <a:t>We achieve good results for architecture with above 8 neurons in the hidden layer</a:t>
            </a:r>
            <a:endParaRPr/>
          </a:p>
          <a:p>
            <a:pPr indent="-298450" lvl="0" marL="457200" rtl="0" algn="l">
              <a:spcBef>
                <a:spcPts val="0"/>
              </a:spcBef>
              <a:spcAft>
                <a:spcPts val="0"/>
              </a:spcAft>
              <a:buSzPts val="1100"/>
              <a:buChar char="-"/>
            </a:pPr>
            <a:r>
              <a:rPr lang="fr"/>
              <a:t>Train/Validation Set split didn’t changed much in terms of generalization: functions works well with overfitting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75046b4a2_1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75046b4a2_1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955d07a40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955d07a40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975046b4a2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975046b4a2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In the first part of the lab, the focus was on the Perceptron, Delta and the generalized Delta rule for two-layer perceptrons.</a:t>
            </a:r>
            <a:endParaRPr/>
          </a:p>
          <a:p>
            <a:pPr indent="0" lvl="0" marL="0" rtl="0" algn="l">
              <a:spcBef>
                <a:spcPts val="0"/>
              </a:spcBef>
              <a:spcAft>
                <a:spcPts val="0"/>
              </a:spcAft>
              <a:buNone/>
            </a:pPr>
            <a:r>
              <a:rPr lang="fr"/>
              <a:t>Here w</a:t>
            </a:r>
            <a:r>
              <a:rPr lang="fr">
                <a:solidFill>
                  <a:schemeClr val="dk1"/>
                </a:solidFill>
              </a:rPr>
              <a:t>e designed neural networks for classification, encoding, and function approximation.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75046b4a2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75046b4a2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The convergence of the best model can be sped up using momentum, however this introduces yet another hyperparameter to tune.</a:t>
            </a:r>
            <a:endParaRPr/>
          </a:p>
          <a:p>
            <a:pPr indent="0" lvl="0" marL="0" rtl="0" algn="l">
              <a:spcBef>
                <a:spcPts val="0"/>
              </a:spcBef>
              <a:spcAft>
                <a:spcPts val="0"/>
              </a:spcAft>
              <a:buNone/>
            </a:pPr>
            <a:r>
              <a:rPr lang="fr"/>
              <a:t>The performance metric does not get worse.</a:t>
            </a:r>
            <a:endParaRPr/>
          </a:p>
          <a:p>
            <a:pPr indent="0" lvl="0" marL="0" rtl="0" algn="l">
              <a:spcBef>
                <a:spcPts val="0"/>
              </a:spcBef>
              <a:spcAft>
                <a:spcPts val="0"/>
              </a:spcAft>
              <a:buNone/>
            </a:pPr>
            <a:r>
              <a:rPr lang="fr"/>
              <a:t>Sometimes momentum makes the gradient descent go crazy, like on the bottom left. This is amusing.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956fcfd11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956fcfd11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In part two of our assignment we’ve used multi-layered perceptrons, specifically 2 layer and 3 layer perceptrons with up to 8 hidden nodes per layer to predict the chaotic Mackey-Glass time series which we can see on the picture to the right. (</a:t>
            </a:r>
            <a:r>
              <a:rPr lang="fr">
                <a:solidFill>
                  <a:schemeClr val="dk1"/>
                </a:solidFill>
              </a:rPr>
              <a:t>t</a:t>
            </a:r>
            <a:r>
              <a:rPr lang="fr">
                <a:solidFill>
                  <a:schemeClr val="dk1"/>
                </a:solidFill>
              </a:rPr>
              <a:t>he ambition was to deliver a robust solution with good generalization capabilities)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56fcfd11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956fcfd11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Firstly, we’ve used the Mackey-Glass time series without noise to select a good configuration for a two-layer perceptron. Figure (a) shows relative validation performance of 2 layer perceptrons with 1, 2, 4, 6 and 8 nodes with a fixed learning rate and weight decay, and demonstrates that the error of the model with 8 hidden nodes performs best. For a good result a learning rate of 0.15 was used. (learning rates of 0.1, 0.15, 0.2 were tested, lower than that was slow...)</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95af0b0b6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95af0b0b6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Furthermore, we have tested the influence of regularization, specifically L2 weight decay on the networks’ performances as well as their weight distribution. The effects of weight decay can be seen in figure (a), regularized networks generally have weight distributions with thinner tails, more normally distributed around 0 as opposed to using no regularization. The network with 8 hidden layers performed best using a lambda of 0.01.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5af0b0b6f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95af0b0b6f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Here are the plots of the learning curves and the predictions of our best model (8 nodes in the hidden layer). As expected the validation error is slightly higher than the training error, but we can see that the model has no problems with overfitting since their difference is quite small. The predictions clearly show a well modeled function.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56fcfd11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56fcfd11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For the second part of the assignment, we’ve added Gaussian zero-mean noise to all of our outputs/target values. We can see the difference between a noiseless and a noisy time series in figure (a). The right plot is the result of using a zero-mean normal distribution with a standard deviation of 0.09.</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5af0b0b6f_6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95af0b0b6f_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Since we add noise to our data the true underlying function is less visible to the network and for this reason error increases on all sets. Also, the irreducible error itself increases. For example figure (a) show an increase of the test and validation error with the addition of noise.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5af0b0b6f_6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5af0b0b6f_6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As we add noise to our dataset there is incentive to increase the regularization strength since the chances of overfitting increases. As we added another layer these chances are further increased. Figure (a) shows the effects of regularization strength on the test mean square error in a three layer perceptron. Best results were achieved using a lambda of 0.1, 10 times higher than when using a 2-layer perceptron and data without noise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5af0b0b6f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95af0b0b6f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We have tested three layer architecture with 8 nodes in the first, and then 2, 4, 6 and 8 nodes in the hidden layer. The 8-4 architecture showed a slightly better performance than the others. In general, the three-layer networks performed marginally worse than a two-layer network with 8 hidden nodes, probably due to unneeded complexity which can cause overfitting, and they also take around 50% more time to train, which makes sense in the context of the backpropagation algorithm.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5af0b0b6f_6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95af0b0b6f_6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Finally, here we can see the learning curves and the prediction of the best three-layer network. The results are expected, the validation error is slightly higher than the training error and both decrease over time. The prediction plots shows fairly good results and good generalisation capability of the network.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956fcfd11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956fcfd11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Regular perceptron converges very fast because it stops after reaching 100% accuracy (the first fitting linear separator).</a:t>
            </a:r>
            <a:endParaRPr/>
          </a:p>
          <a:p>
            <a:pPr indent="-298450" lvl="0" marL="457200" rtl="0" algn="l">
              <a:spcBef>
                <a:spcPts val="0"/>
              </a:spcBef>
              <a:spcAft>
                <a:spcPts val="0"/>
              </a:spcAft>
              <a:buSzPts val="1100"/>
              <a:buChar char="-"/>
            </a:pPr>
            <a:r>
              <a:rPr lang="fr"/>
              <a:t>It tends to be faster but worse at generalization than Delta rule since Delta also minimizes Mean Square Error.</a:t>
            </a:r>
            <a:endParaRPr/>
          </a:p>
          <a:p>
            <a:pPr indent="-298450" lvl="0" marL="457200" rtl="0" algn="l">
              <a:spcBef>
                <a:spcPts val="0"/>
              </a:spcBef>
              <a:spcAft>
                <a:spcPts val="0"/>
              </a:spcAft>
              <a:buSzPts val="1100"/>
              <a:buChar char="-"/>
            </a:pPr>
            <a:r>
              <a:rPr lang="fr"/>
              <a:t>Even with very large learning rates, perceptron converges!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56fcfd11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56fcfd11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975046b4a2_1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975046b4a2_1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fr">
                <a:solidFill>
                  <a:schemeClr val="dk1"/>
                </a:solidFill>
              </a:rPr>
              <a:t>Choice of the learning rate hyperparameter matters a lot, especially in batch mode that does huge updates in one go, passing a certain threshold it makes the model overshoot (red line)</a:t>
            </a:r>
            <a:endParaRPr>
              <a:solidFill>
                <a:schemeClr val="dk1"/>
              </a:solidFill>
            </a:endParaRPr>
          </a:p>
          <a:p>
            <a:pPr indent="-298450" lvl="0" marL="457200" rtl="0" algn="l">
              <a:spcBef>
                <a:spcPts val="0"/>
              </a:spcBef>
              <a:spcAft>
                <a:spcPts val="0"/>
              </a:spcAft>
              <a:buClr>
                <a:schemeClr val="dk1"/>
              </a:buClr>
              <a:buSzPts val="1100"/>
              <a:buChar char="-"/>
            </a:pPr>
            <a:r>
              <a:rPr lang="fr">
                <a:solidFill>
                  <a:schemeClr val="dk1"/>
                </a:solidFill>
              </a:rPr>
              <a:t>Sequential is more robust to local minima and converges quicker, but usually minimises loss (MSE in this case) less well.</a:t>
            </a:r>
            <a:endParaRPr>
              <a:solidFill>
                <a:schemeClr val="dk1"/>
              </a:solidFill>
            </a:endParaRPr>
          </a:p>
          <a:p>
            <a:pPr indent="-298450" lvl="0" marL="457200" rtl="0" algn="l">
              <a:spcBef>
                <a:spcPts val="0"/>
              </a:spcBef>
              <a:spcAft>
                <a:spcPts val="0"/>
              </a:spcAft>
              <a:buClr>
                <a:schemeClr val="dk1"/>
              </a:buClr>
              <a:buSzPts val="1100"/>
              <a:buChar char="-"/>
            </a:pPr>
            <a:r>
              <a:rPr lang="fr">
                <a:solidFill>
                  <a:schemeClr val="dk1"/>
                </a:solidFill>
              </a:rPr>
              <a:t>For weights initialization; It matters less for batch mode because of the “big updates” it’s making, compared to sequential where starting point matters and a poor choice delays convergence</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955d07a403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955d07a403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955d07a403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955d07a403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975046b4a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975046b4a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From non-linearly separable dataset from the </a:t>
            </a:r>
            <a:r>
              <a:rPr lang="fr"/>
              <a:t>assignment</a:t>
            </a:r>
            <a:endParaRPr/>
          </a:p>
          <a:p>
            <a:pPr indent="0" lvl="0" marL="0" rtl="0" algn="l">
              <a:spcBef>
                <a:spcPts val="0"/>
              </a:spcBef>
              <a:spcAft>
                <a:spcPts val="0"/>
              </a:spcAft>
              <a:buNone/>
            </a:pPr>
            <a:r>
              <a:rPr lang="fr"/>
              <a:t>Training animation on each subsampled dataset scenario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975046b4a2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975046b4a2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When Subsampling on non-linearly separable data, the model will penalize a minority class to maximize accuracy: this affects the generalisation negatively.</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Holding out data in this way leads to poorer performance, the training data is not representative.</a:t>
            </a:r>
            <a:endParaRPr/>
          </a:p>
          <a:p>
            <a:pPr indent="0" lvl="0" marL="0" rtl="0" algn="l">
              <a:spcBef>
                <a:spcPts val="0"/>
              </a:spcBef>
              <a:spcAft>
                <a:spcPts val="0"/>
              </a:spcAft>
              <a:buNone/>
            </a:pPr>
            <a:r>
              <a:rPr lang="fr"/>
              <a:t>Red line: train acc Vs Orange line: whole dataset acc; It’s the same on point 1 then real one is always worse</a:t>
            </a:r>
            <a:endParaRPr/>
          </a:p>
          <a:p>
            <a:pPr indent="0" lvl="0" marL="0" rtl="0" algn="l">
              <a:spcBef>
                <a:spcPts val="0"/>
              </a:spcBef>
              <a:spcAft>
                <a:spcPts val="0"/>
              </a:spcAft>
              <a:buNone/>
            </a:pPr>
            <a:r>
              <a:rPr lang="fr"/>
              <a:t>Yellow vs blue line on point 4: last scenario where the model is very polarized on one of the classes</a:t>
            </a:r>
            <a:endParaRPr/>
          </a:p>
          <a:p>
            <a:pPr indent="0" lvl="0" marL="0" rtl="0" algn="l">
              <a:spcBef>
                <a:spcPts val="0"/>
              </a:spcBef>
              <a:spcAft>
                <a:spcPts val="0"/>
              </a:spcAft>
              <a:buNone/>
            </a:pPr>
            <a:r>
              <a:rPr lang="fr"/>
              <a:t>(spec = TN / All negative drops, sens = TP/ All Positive rises)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Details:</a:t>
            </a:r>
            <a:endParaRPr/>
          </a:p>
          <a:p>
            <a:pPr indent="0" lvl="0" marL="0" rtl="0" algn="l">
              <a:spcBef>
                <a:spcPts val="0"/>
              </a:spcBef>
              <a:spcAft>
                <a:spcPts val="0"/>
              </a:spcAft>
              <a:buNone/>
            </a:pPr>
            <a:r>
              <a:rPr b="1" lang="fr"/>
              <a:t>specificity</a:t>
            </a:r>
            <a:r>
              <a:rPr lang="fr"/>
              <a:t> - </a:t>
            </a:r>
            <a:r>
              <a:rPr lang="fr">
                <a:solidFill>
                  <a:schemeClr val="dk1"/>
                </a:solidFill>
              </a:rPr>
              <a:t>in our scenario the same as </a:t>
            </a:r>
            <a:r>
              <a:rPr b="1" lang="fr">
                <a:solidFill>
                  <a:schemeClr val="dk1"/>
                </a:solidFill>
              </a:rPr>
              <a:t>the </a:t>
            </a:r>
            <a:r>
              <a:rPr b="1" lang="fr"/>
              <a:t>accuracy for class A</a:t>
            </a:r>
            <a:endParaRPr b="1"/>
          </a:p>
          <a:p>
            <a:pPr indent="0" lvl="0" marL="0" rtl="0" algn="l">
              <a:spcBef>
                <a:spcPts val="0"/>
              </a:spcBef>
              <a:spcAft>
                <a:spcPts val="0"/>
              </a:spcAft>
              <a:buClr>
                <a:schemeClr val="dk1"/>
              </a:buClr>
              <a:buSzPts val="1100"/>
              <a:buFont typeface="Arial"/>
              <a:buNone/>
            </a:pPr>
            <a:r>
              <a:rPr b="1" lang="fr">
                <a:solidFill>
                  <a:schemeClr val="dk1"/>
                </a:solidFill>
              </a:rPr>
              <a:t>sensitivity</a:t>
            </a:r>
            <a:r>
              <a:rPr lang="fr">
                <a:solidFill>
                  <a:schemeClr val="dk1"/>
                </a:solidFill>
              </a:rPr>
              <a:t> - in our scenario the same as </a:t>
            </a:r>
            <a:r>
              <a:rPr b="1" lang="fr">
                <a:solidFill>
                  <a:schemeClr val="dk1"/>
                </a:solidFill>
              </a:rPr>
              <a:t>the accuracy for class B</a:t>
            </a:r>
            <a:endParaRPr b="1">
              <a:solidFill>
                <a:schemeClr val="dk1"/>
              </a:solidFill>
            </a:endParaRPr>
          </a:p>
          <a:p>
            <a:pPr indent="0" lvl="0" marL="0" rtl="0" algn="l">
              <a:spcBef>
                <a:spcPts val="0"/>
              </a:spcBef>
              <a:spcAft>
                <a:spcPts val="0"/>
              </a:spcAft>
              <a:buNone/>
            </a:pPr>
            <a:r>
              <a:rPr b="1" lang="fr"/>
              <a:t>Dataset 1</a:t>
            </a:r>
            <a:r>
              <a:rPr lang="fr"/>
              <a:t> - similar performance for validation and train because the distribution is representative. 25% taken out from both classes</a:t>
            </a:r>
            <a:endParaRPr/>
          </a:p>
          <a:p>
            <a:pPr indent="0" lvl="0" marL="0" rtl="0" algn="l">
              <a:spcBef>
                <a:spcPts val="0"/>
              </a:spcBef>
              <a:spcAft>
                <a:spcPts val="0"/>
              </a:spcAft>
              <a:buNone/>
            </a:pPr>
            <a:r>
              <a:rPr b="1" lang="fr">
                <a:solidFill>
                  <a:schemeClr val="dk1"/>
                </a:solidFill>
              </a:rPr>
              <a:t>Dataset 2</a:t>
            </a:r>
            <a:r>
              <a:rPr lang="fr">
                <a:solidFill>
                  <a:schemeClr val="dk1"/>
                </a:solidFill>
              </a:rPr>
              <a:t> - Sensitivity (class B accuracy) is better, becase 25% of class A were taken out from train set. Thats also why the specificity is low!</a:t>
            </a:r>
            <a:endParaRPr>
              <a:solidFill>
                <a:schemeClr val="dk1"/>
              </a:solidFill>
            </a:endParaRPr>
          </a:p>
          <a:p>
            <a:pPr indent="0" lvl="0" marL="0" rtl="0" algn="l">
              <a:spcBef>
                <a:spcPts val="0"/>
              </a:spcBef>
              <a:spcAft>
                <a:spcPts val="0"/>
              </a:spcAft>
              <a:buNone/>
            </a:pPr>
            <a:r>
              <a:rPr b="1" lang="fr">
                <a:solidFill>
                  <a:schemeClr val="dk1"/>
                </a:solidFill>
              </a:rPr>
              <a:t>Dataset 3</a:t>
            </a:r>
            <a:r>
              <a:rPr lang="fr">
                <a:solidFill>
                  <a:schemeClr val="dk1"/>
                </a:solidFill>
              </a:rPr>
              <a:t> - Specificity (class A accuracy) is better, becase 25% of class B were taken out from train set. Thats also why the sensitivity is low!</a:t>
            </a:r>
            <a:endParaRPr>
              <a:solidFill>
                <a:schemeClr val="dk1"/>
              </a:solidFill>
            </a:endParaRPr>
          </a:p>
          <a:p>
            <a:pPr indent="0" lvl="0" marL="0" rtl="0" algn="l">
              <a:spcBef>
                <a:spcPts val="0"/>
              </a:spcBef>
              <a:spcAft>
                <a:spcPts val="0"/>
              </a:spcAft>
              <a:buClr>
                <a:schemeClr val="dk1"/>
              </a:buClr>
              <a:buSzPts val="1100"/>
              <a:buFont typeface="Arial"/>
              <a:buNone/>
            </a:pPr>
            <a:r>
              <a:rPr b="1" lang="fr">
                <a:solidFill>
                  <a:schemeClr val="dk1"/>
                </a:solidFill>
              </a:rPr>
              <a:t>Dataset 4</a:t>
            </a:r>
            <a:r>
              <a:rPr lang="fr">
                <a:solidFill>
                  <a:schemeClr val="dk1"/>
                </a:solidFill>
              </a:rPr>
              <a:t> - Sensitivity (class B accuracy) is very good, but the specificitiy (class A accuracy)</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955d07a40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955d07a40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5.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7.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gif"/><Relationship Id="rId4" Type="http://schemas.openxmlformats.org/officeDocument/2006/relationships/image" Target="../media/image10.gif"/><Relationship Id="rId5" Type="http://schemas.openxmlformats.org/officeDocument/2006/relationships/image" Target="../media/image13.gif"/><Relationship Id="rId6" Type="http://schemas.openxmlformats.org/officeDocument/2006/relationships/image" Target="../media/image1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DD2437 - ANNDA</a:t>
            </a:r>
            <a:endParaRPr/>
          </a:p>
          <a:p>
            <a:pPr indent="0" lvl="0" marL="0" rtl="0" algn="ctr">
              <a:spcBef>
                <a:spcPts val="0"/>
              </a:spcBef>
              <a:spcAft>
                <a:spcPts val="0"/>
              </a:spcAft>
              <a:buNone/>
            </a:pPr>
            <a:r>
              <a:rPr lang="fr"/>
              <a:t>Lab assignment 1</a:t>
            </a:r>
            <a:endParaRPr/>
          </a:p>
        </p:txBody>
      </p:sp>
      <p:sp>
        <p:nvSpPr>
          <p:cNvPr id="60" name="Google Shape;60;p13"/>
          <p:cNvSpPr txBox="1"/>
          <p:nvPr>
            <p:ph idx="1" type="subTitle"/>
          </p:nvPr>
        </p:nvSpPr>
        <p:spPr>
          <a:xfrm>
            <a:off x="671250" y="3174875"/>
            <a:ext cx="7801500" cy="108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Single and multi-layer perceptrons in practice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6" name="Google Shape;126;p22"/>
          <p:cNvPicPr preferRelativeResize="0"/>
          <p:nvPr/>
        </p:nvPicPr>
        <p:blipFill>
          <a:blip r:embed="rId3">
            <a:alphaModFix/>
          </a:blip>
          <a:stretch>
            <a:fillRect/>
          </a:stretch>
        </p:blipFill>
        <p:spPr>
          <a:xfrm>
            <a:off x="985503" y="0"/>
            <a:ext cx="7172994"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3" name="Google Shape;133;p23"/>
          <p:cNvPicPr preferRelativeResize="0"/>
          <p:nvPr/>
        </p:nvPicPr>
        <p:blipFill>
          <a:blip r:embed="rId3">
            <a:alphaModFix/>
          </a:blip>
          <a:stretch>
            <a:fillRect/>
          </a:stretch>
        </p:blipFill>
        <p:spPr>
          <a:xfrm>
            <a:off x="985503" y="0"/>
            <a:ext cx="7172994"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0" name="Google Shape;140;p24"/>
          <p:cNvPicPr preferRelativeResize="0"/>
          <p:nvPr/>
        </p:nvPicPr>
        <p:blipFill>
          <a:blip r:embed="rId3">
            <a:alphaModFix/>
          </a:blip>
          <a:stretch>
            <a:fillRect/>
          </a:stretch>
        </p:blipFill>
        <p:spPr>
          <a:xfrm>
            <a:off x="985503" y="0"/>
            <a:ext cx="7172994"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5"/>
          <p:cNvPicPr preferRelativeResize="0"/>
          <p:nvPr/>
        </p:nvPicPr>
        <p:blipFill>
          <a:blip r:embed="rId3">
            <a:alphaModFix/>
          </a:blip>
          <a:stretch>
            <a:fillRect/>
          </a:stretch>
        </p:blipFill>
        <p:spPr>
          <a:xfrm>
            <a:off x="1956562" y="898850"/>
            <a:ext cx="5230877" cy="3917772"/>
          </a:xfrm>
          <a:prstGeom prst="rect">
            <a:avLst/>
          </a:prstGeom>
          <a:noFill/>
          <a:ln>
            <a:noFill/>
          </a:ln>
        </p:spPr>
      </p:pic>
      <p:sp>
        <p:nvSpPr>
          <p:cNvPr id="146" name="Google Shape;146;p25"/>
          <p:cNvSpPr txBox="1"/>
          <p:nvPr>
            <p:ph idx="1" type="body"/>
          </p:nvPr>
        </p:nvSpPr>
        <p:spPr>
          <a:xfrm>
            <a:off x="311700" y="188925"/>
            <a:ext cx="8520600" cy="43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Final decision boundaries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Classification &amp; Regression using a two layer perceptron</a:t>
            </a:r>
            <a:endParaRPr/>
          </a:p>
        </p:txBody>
      </p:sp>
      <p:sp>
        <p:nvSpPr>
          <p:cNvPr id="152" name="Google Shape;152;p26"/>
          <p:cNvSpPr txBox="1"/>
          <p:nvPr>
            <p:ph idx="1" type="body"/>
          </p:nvPr>
        </p:nvSpPr>
        <p:spPr>
          <a:xfrm>
            <a:off x="388900" y="1017725"/>
            <a:ext cx="8520600" cy="43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N</a:t>
            </a:r>
            <a:r>
              <a:rPr lang="fr"/>
              <a:t>on-linearly separable data</a:t>
            </a:r>
            <a:endParaRPr/>
          </a:p>
        </p:txBody>
      </p:sp>
      <p:pic>
        <p:nvPicPr>
          <p:cNvPr id="153" name="Google Shape;153;p26"/>
          <p:cNvPicPr preferRelativeResize="0"/>
          <p:nvPr/>
        </p:nvPicPr>
        <p:blipFill>
          <a:blip r:embed="rId3">
            <a:alphaModFix/>
          </a:blip>
          <a:stretch>
            <a:fillRect/>
          </a:stretch>
        </p:blipFill>
        <p:spPr>
          <a:xfrm>
            <a:off x="2430963" y="1454825"/>
            <a:ext cx="4282072" cy="3484852"/>
          </a:xfrm>
          <a:prstGeom prst="rect">
            <a:avLst/>
          </a:prstGeom>
          <a:noFill/>
          <a:ln>
            <a:noFill/>
          </a:ln>
        </p:spPr>
      </p:pic>
      <p:sp>
        <p:nvSpPr>
          <p:cNvPr id="154" name="Google Shape;154;p26"/>
          <p:cNvSpPr txBox="1"/>
          <p:nvPr>
            <p:ph idx="1" type="body"/>
          </p:nvPr>
        </p:nvSpPr>
        <p:spPr>
          <a:xfrm>
            <a:off x="446175" y="2659200"/>
            <a:ext cx="2070600" cy="10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MLP: 2-3-1</a:t>
            </a:r>
            <a:endParaRPr/>
          </a:p>
          <a:p>
            <a:pPr indent="0" lvl="0" marL="0" rtl="0" algn="l">
              <a:spcBef>
                <a:spcPts val="1600"/>
              </a:spcBef>
              <a:spcAft>
                <a:spcPts val="1600"/>
              </a:spcAft>
              <a:buNone/>
            </a:pPr>
            <a:r>
              <a:rPr lang="fr"/>
              <a:t>lr = 0.05</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1" name="Google Shape;161;p27"/>
          <p:cNvPicPr preferRelativeResize="0"/>
          <p:nvPr/>
        </p:nvPicPr>
        <p:blipFill>
          <a:blip r:embed="rId3">
            <a:alphaModFix/>
          </a:blip>
          <a:stretch>
            <a:fillRect/>
          </a:stretch>
        </p:blipFill>
        <p:spPr>
          <a:xfrm>
            <a:off x="985503" y="0"/>
            <a:ext cx="7172994"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idx="1" type="body"/>
          </p:nvPr>
        </p:nvSpPr>
        <p:spPr>
          <a:xfrm>
            <a:off x="311700" y="125550"/>
            <a:ext cx="8520600" cy="43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Auto-encoders architectures for data compression problem</a:t>
            </a:r>
            <a:endParaRPr/>
          </a:p>
        </p:txBody>
      </p:sp>
      <p:sp>
        <p:nvSpPr>
          <p:cNvPr id="167" name="Google Shape;167;p28"/>
          <p:cNvSpPr txBox="1"/>
          <p:nvPr>
            <p:ph idx="1" type="body"/>
          </p:nvPr>
        </p:nvSpPr>
        <p:spPr>
          <a:xfrm>
            <a:off x="311700" y="12166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8-3</a:t>
            </a:r>
            <a:r>
              <a:rPr lang="fr"/>
              <a:t>-8</a:t>
            </a:r>
            <a:endParaRPr/>
          </a:p>
          <a:p>
            <a:pPr indent="-317500" lvl="1" marL="914400" rtl="0" algn="l">
              <a:spcBef>
                <a:spcPts val="0"/>
              </a:spcBef>
              <a:spcAft>
                <a:spcPts val="0"/>
              </a:spcAft>
              <a:buSzPts val="1400"/>
              <a:buChar char="○"/>
            </a:pPr>
            <a:r>
              <a:rPr lang="fr"/>
              <a:t>The networks uses a binary encoding to map the 8 (2</a:t>
            </a:r>
            <a:r>
              <a:rPr baseline="30000" lang="fr"/>
              <a:t>3</a:t>
            </a:r>
            <a:r>
              <a:rPr lang="fr"/>
              <a:t>) patterns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fr"/>
              <a:t>8-2-8</a:t>
            </a:r>
            <a:endParaRPr/>
          </a:p>
          <a:p>
            <a:pPr indent="-317500" lvl="1" marL="914400" rtl="0" algn="l">
              <a:spcBef>
                <a:spcPts val="0"/>
              </a:spcBef>
              <a:spcAft>
                <a:spcPts val="0"/>
              </a:spcAft>
              <a:buSzPts val="1400"/>
              <a:buChar char="○"/>
            </a:pPr>
            <a:r>
              <a:rPr lang="fr"/>
              <a:t>Successfully maps all inputs with a different representation</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fr"/>
              <a:t>MLP can be used to compress data</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9"/>
          <p:cNvPicPr preferRelativeResize="0"/>
          <p:nvPr/>
        </p:nvPicPr>
        <p:blipFill>
          <a:blip r:embed="rId3">
            <a:alphaModFix/>
          </a:blip>
          <a:stretch>
            <a:fillRect/>
          </a:stretch>
        </p:blipFill>
        <p:spPr>
          <a:xfrm>
            <a:off x="311700" y="814813"/>
            <a:ext cx="5080700" cy="3513875"/>
          </a:xfrm>
          <a:prstGeom prst="rect">
            <a:avLst/>
          </a:prstGeom>
          <a:noFill/>
          <a:ln>
            <a:noFill/>
          </a:ln>
        </p:spPr>
      </p:pic>
      <p:pic>
        <p:nvPicPr>
          <p:cNvPr id="173" name="Google Shape;173;p29"/>
          <p:cNvPicPr preferRelativeResize="0"/>
          <p:nvPr/>
        </p:nvPicPr>
        <p:blipFill>
          <a:blip r:embed="rId4">
            <a:alphaModFix/>
          </a:blip>
          <a:stretch>
            <a:fillRect/>
          </a:stretch>
        </p:blipFill>
        <p:spPr>
          <a:xfrm>
            <a:off x="6487525" y="814825"/>
            <a:ext cx="2065476" cy="3513852"/>
          </a:xfrm>
          <a:prstGeom prst="rect">
            <a:avLst/>
          </a:prstGeom>
          <a:noFill/>
          <a:ln>
            <a:noFill/>
          </a:ln>
        </p:spPr>
      </p:pic>
      <p:sp>
        <p:nvSpPr>
          <p:cNvPr id="174" name="Google Shape;174;p29"/>
          <p:cNvSpPr txBox="1"/>
          <p:nvPr>
            <p:ph idx="1" type="body"/>
          </p:nvPr>
        </p:nvSpPr>
        <p:spPr>
          <a:xfrm>
            <a:off x="6278713" y="4328675"/>
            <a:ext cx="2483100" cy="58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1200"/>
              <a:t>  14 nodes architecture</a:t>
            </a:r>
            <a:endParaRPr sz="1200"/>
          </a:p>
          <a:p>
            <a:pPr indent="0" lvl="0" marL="0" rtl="0" algn="ctr">
              <a:spcBef>
                <a:spcPts val="1600"/>
              </a:spcBef>
              <a:spcAft>
                <a:spcPts val="1600"/>
              </a:spcAft>
              <a:buNone/>
            </a:pPr>
            <a:r>
              <a:rPr lang="fr" sz="1200"/>
              <a:t>lr = 0.5</a:t>
            </a:r>
            <a:endParaRPr sz="1200"/>
          </a:p>
        </p:txBody>
      </p:sp>
      <p:sp>
        <p:nvSpPr>
          <p:cNvPr id="175" name="Google Shape;175;p29"/>
          <p:cNvSpPr txBox="1"/>
          <p:nvPr>
            <p:ph type="title"/>
          </p:nvPr>
        </p:nvSpPr>
        <p:spPr>
          <a:xfrm>
            <a:off x="311700" y="141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Function approximation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2" name="Google Shape;182;p30"/>
          <p:cNvPicPr preferRelativeResize="0"/>
          <p:nvPr/>
        </p:nvPicPr>
        <p:blipFill>
          <a:blip r:embed="rId3">
            <a:alphaModFix/>
          </a:blip>
          <a:stretch>
            <a:fillRect/>
          </a:stretch>
        </p:blipFill>
        <p:spPr>
          <a:xfrm>
            <a:off x="141750" y="215000"/>
            <a:ext cx="8860499" cy="46226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9" name="Google Shape;189;p31"/>
          <p:cNvPicPr preferRelativeResize="0"/>
          <p:nvPr/>
        </p:nvPicPr>
        <p:blipFill>
          <a:blip r:embed="rId3">
            <a:alphaModFix/>
          </a:blip>
          <a:stretch>
            <a:fillRect/>
          </a:stretch>
        </p:blipFill>
        <p:spPr>
          <a:xfrm>
            <a:off x="161825" y="270900"/>
            <a:ext cx="8820348" cy="4601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4294967295" type="ctrTitle"/>
          </p:nvPr>
        </p:nvSpPr>
        <p:spPr>
          <a:xfrm>
            <a:off x="1086300" y="1356600"/>
            <a:ext cx="3345600" cy="9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3800"/>
              <a:t>Assignment part I</a:t>
            </a:r>
            <a:endParaRPr sz="3800"/>
          </a:p>
        </p:txBody>
      </p:sp>
      <p:sp>
        <p:nvSpPr>
          <p:cNvPr id="66" name="Google Shape;66;p14"/>
          <p:cNvSpPr txBox="1"/>
          <p:nvPr>
            <p:ph idx="4294967295" type="subTitle"/>
          </p:nvPr>
        </p:nvSpPr>
        <p:spPr>
          <a:xfrm>
            <a:off x="487200" y="2265000"/>
            <a:ext cx="4543800" cy="1080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a:t> Classification, encoding and regression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2"/>
          <p:cNvPicPr preferRelativeResize="0"/>
          <p:nvPr/>
        </p:nvPicPr>
        <p:blipFill>
          <a:blip r:embed="rId3">
            <a:alphaModFix/>
          </a:blip>
          <a:stretch>
            <a:fillRect/>
          </a:stretch>
        </p:blipFill>
        <p:spPr>
          <a:xfrm>
            <a:off x="3701225" y="248850"/>
            <a:ext cx="4841054" cy="4645801"/>
          </a:xfrm>
          <a:prstGeom prst="rect">
            <a:avLst/>
          </a:prstGeom>
          <a:noFill/>
          <a:ln>
            <a:noFill/>
          </a:ln>
        </p:spPr>
      </p:pic>
      <p:sp>
        <p:nvSpPr>
          <p:cNvPr id="195" name="Google Shape;195;p32"/>
          <p:cNvSpPr txBox="1"/>
          <p:nvPr>
            <p:ph type="title"/>
          </p:nvPr>
        </p:nvSpPr>
        <p:spPr>
          <a:xfrm>
            <a:off x="311700" y="445025"/>
            <a:ext cx="309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Momentum</a:t>
            </a:r>
            <a:endParaRPr/>
          </a:p>
        </p:txBody>
      </p:sp>
      <p:sp>
        <p:nvSpPr>
          <p:cNvPr id="196" name="Google Shape;196;p32"/>
          <p:cNvSpPr txBox="1"/>
          <p:nvPr/>
        </p:nvSpPr>
        <p:spPr>
          <a:xfrm>
            <a:off x="370700" y="1135275"/>
            <a:ext cx="2455800" cy="2201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D9D9D9"/>
              </a:buClr>
              <a:buSzPts val="1400"/>
              <a:buFont typeface="Average"/>
              <a:buChar char="●"/>
            </a:pPr>
            <a:r>
              <a:rPr lang="fr">
                <a:solidFill>
                  <a:srgbClr val="D9D9D9"/>
                </a:solidFill>
                <a:latin typeface="Average"/>
                <a:ea typeface="Average"/>
                <a:cs typeface="Average"/>
                <a:sym typeface="Average"/>
              </a:rPr>
              <a:t>speeds up convergence</a:t>
            </a:r>
            <a:endParaRPr>
              <a:solidFill>
                <a:srgbClr val="D9D9D9"/>
              </a:solidFill>
              <a:latin typeface="Average"/>
              <a:ea typeface="Average"/>
              <a:cs typeface="Average"/>
              <a:sym typeface="Averag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idx="4294967295" type="ctrTitle"/>
          </p:nvPr>
        </p:nvSpPr>
        <p:spPr>
          <a:xfrm>
            <a:off x="885175" y="1356600"/>
            <a:ext cx="3624300" cy="9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3800"/>
              <a:t>Assignment</a:t>
            </a:r>
            <a:r>
              <a:rPr lang="fr" sz="3800"/>
              <a:t> part II</a:t>
            </a:r>
            <a:endParaRPr sz="3800"/>
          </a:p>
        </p:txBody>
      </p:sp>
      <p:sp>
        <p:nvSpPr>
          <p:cNvPr id="202" name="Google Shape;202;p33"/>
          <p:cNvSpPr txBox="1"/>
          <p:nvPr>
            <p:ph idx="4294967295" type="subTitle"/>
          </p:nvPr>
        </p:nvSpPr>
        <p:spPr>
          <a:xfrm>
            <a:off x="425425" y="2265000"/>
            <a:ext cx="4543800" cy="1080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a:t>Multi-layer perceptron and the </a:t>
            </a:r>
            <a:r>
              <a:rPr lang="fr"/>
              <a:t>prediction of the </a:t>
            </a:r>
            <a:r>
              <a:rPr lang="fr"/>
              <a:t>chaotic</a:t>
            </a:r>
            <a:r>
              <a:rPr lang="fr"/>
              <a:t> Mackey-Glass </a:t>
            </a:r>
            <a:r>
              <a:rPr lang="fr"/>
              <a:t>time-series</a:t>
            </a:r>
            <a:endParaRPr/>
          </a:p>
        </p:txBody>
      </p:sp>
      <p:pic>
        <p:nvPicPr>
          <p:cNvPr id="203" name="Google Shape;203;p33"/>
          <p:cNvPicPr preferRelativeResize="0"/>
          <p:nvPr/>
        </p:nvPicPr>
        <p:blipFill>
          <a:blip r:embed="rId3">
            <a:alphaModFix/>
          </a:blip>
          <a:stretch>
            <a:fillRect/>
          </a:stretch>
        </p:blipFill>
        <p:spPr>
          <a:xfrm>
            <a:off x="5007825" y="1127675"/>
            <a:ext cx="3624151" cy="2718113"/>
          </a:xfrm>
          <a:prstGeom prst="rect">
            <a:avLst/>
          </a:prstGeom>
          <a:noFill/>
          <a:ln>
            <a:noFill/>
          </a:ln>
        </p:spPr>
      </p:pic>
      <p:sp>
        <p:nvSpPr>
          <p:cNvPr id="204" name="Google Shape;204;p33"/>
          <p:cNvSpPr txBox="1"/>
          <p:nvPr/>
        </p:nvSpPr>
        <p:spPr>
          <a:xfrm>
            <a:off x="5399250" y="3884425"/>
            <a:ext cx="2841300" cy="631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Font typeface="Average"/>
              <a:buAutoNum type="alphaLcParenBoth"/>
            </a:pPr>
            <a:r>
              <a:rPr lang="fr">
                <a:solidFill>
                  <a:schemeClr val="lt2"/>
                </a:solidFill>
                <a:latin typeface="Average"/>
                <a:ea typeface="Average"/>
                <a:cs typeface="Average"/>
                <a:sym typeface="Average"/>
              </a:rPr>
              <a:t>Mackey-Glass time series</a:t>
            </a:r>
            <a:endParaRPr>
              <a:solidFill>
                <a:schemeClr val="lt2"/>
              </a:solidFill>
              <a:latin typeface="Average"/>
              <a:ea typeface="Average"/>
              <a:cs typeface="Average"/>
              <a:sym typeface="Averag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Noiseless data: two-layer perceptron selection</a:t>
            </a:r>
            <a:endParaRPr/>
          </a:p>
        </p:txBody>
      </p:sp>
      <p:pic>
        <p:nvPicPr>
          <p:cNvPr id="210" name="Google Shape;210;p34"/>
          <p:cNvPicPr preferRelativeResize="0"/>
          <p:nvPr/>
        </p:nvPicPr>
        <p:blipFill>
          <a:blip r:embed="rId3">
            <a:alphaModFix/>
          </a:blip>
          <a:stretch>
            <a:fillRect/>
          </a:stretch>
        </p:blipFill>
        <p:spPr>
          <a:xfrm>
            <a:off x="4373100" y="1316527"/>
            <a:ext cx="4314200" cy="2809250"/>
          </a:xfrm>
          <a:prstGeom prst="rect">
            <a:avLst/>
          </a:prstGeom>
          <a:noFill/>
          <a:ln>
            <a:noFill/>
          </a:ln>
        </p:spPr>
      </p:pic>
      <p:sp>
        <p:nvSpPr>
          <p:cNvPr id="211" name="Google Shape;211;p34"/>
          <p:cNvSpPr txBox="1"/>
          <p:nvPr/>
        </p:nvSpPr>
        <p:spPr>
          <a:xfrm>
            <a:off x="4608250" y="4125775"/>
            <a:ext cx="3843900" cy="631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Font typeface="Average"/>
              <a:buAutoNum type="alphaLcParenBoth"/>
            </a:pPr>
            <a:r>
              <a:rPr lang="fr">
                <a:solidFill>
                  <a:schemeClr val="lt2"/>
                </a:solidFill>
                <a:latin typeface="Average"/>
                <a:ea typeface="Average"/>
                <a:cs typeface="Average"/>
                <a:sym typeface="Average"/>
              </a:rPr>
              <a:t>model performance with fixed parameters</a:t>
            </a:r>
            <a:endParaRPr>
              <a:solidFill>
                <a:schemeClr val="lt2"/>
              </a:solidFill>
              <a:latin typeface="Average"/>
              <a:ea typeface="Average"/>
              <a:cs typeface="Average"/>
              <a:sym typeface="Average"/>
            </a:endParaRPr>
          </a:p>
        </p:txBody>
      </p:sp>
      <p:sp>
        <p:nvSpPr>
          <p:cNvPr id="212" name="Google Shape;212;p34"/>
          <p:cNvSpPr txBox="1"/>
          <p:nvPr/>
        </p:nvSpPr>
        <p:spPr>
          <a:xfrm>
            <a:off x="311700" y="1108708"/>
            <a:ext cx="4626000" cy="2117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Average"/>
              <a:buChar char="●"/>
            </a:pPr>
            <a:r>
              <a:rPr lang="fr" sz="1800">
                <a:solidFill>
                  <a:schemeClr val="accent3"/>
                </a:solidFill>
                <a:latin typeface="Average"/>
                <a:ea typeface="Average"/>
                <a:cs typeface="Average"/>
                <a:sym typeface="Average"/>
              </a:rPr>
              <a:t>early stopping and L2 weight decay</a:t>
            </a:r>
            <a:endParaRPr sz="1800">
              <a:solidFill>
                <a:schemeClr val="accent3"/>
              </a:solidFill>
              <a:latin typeface="Average"/>
              <a:ea typeface="Average"/>
              <a:cs typeface="Average"/>
              <a:sym typeface="Average"/>
            </a:endParaRPr>
          </a:p>
          <a:p>
            <a:pPr indent="-342900" lvl="0" marL="457200" rtl="0" algn="l">
              <a:lnSpc>
                <a:spcPct val="115000"/>
              </a:lnSpc>
              <a:spcBef>
                <a:spcPts val="0"/>
              </a:spcBef>
              <a:spcAft>
                <a:spcPts val="0"/>
              </a:spcAft>
              <a:buClr>
                <a:schemeClr val="accent3"/>
              </a:buClr>
              <a:buSzPts val="1800"/>
              <a:buFont typeface="Average"/>
              <a:buChar char="●"/>
            </a:pPr>
            <a:r>
              <a:rPr lang="fr" sz="1800">
                <a:solidFill>
                  <a:schemeClr val="accent3"/>
                </a:solidFill>
                <a:latin typeface="Average"/>
                <a:ea typeface="Average"/>
                <a:cs typeface="Average"/>
                <a:sym typeface="Average"/>
              </a:rPr>
              <a:t>best results </a:t>
            </a:r>
            <a:endParaRPr sz="1800">
              <a:solidFill>
                <a:schemeClr val="accent3"/>
              </a:solidFill>
              <a:latin typeface="Average"/>
              <a:ea typeface="Average"/>
              <a:cs typeface="Average"/>
              <a:sym typeface="Average"/>
            </a:endParaRPr>
          </a:p>
          <a:p>
            <a:pPr indent="-317500" lvl="1" marL="914400" rtl="0" algn="l">
              <a:lnSpc>
                <a:spcPct val="115000"/>
              </a:lnSpc>
              <a:spcBef>
                <a:spcPts val="0"/>
              </a:spcBef>
              <a:spcAft>
                <a:spcPts val="0"/>
              </a:spcAft>
              <a:buClr>
                <a:schemeClr val="accent3"/>
              </a:buClr>
              <a:buSzPts val="1400"/>
              <a:buFont typeface="Average"/>
              <a:buChar char="○"/>
            </a:pPr>
            <a:r>
              <a:rPr lang="fr">
                <a:solidFill>
                  <a:schemeClr val="accent3"/>
                </a:solidFill>
                <a:latin typeface="Average"/>
                <a:ea typeface="Average"/>
                <a:cs typeface="Average"/>
                <a:sym typeface="Average"/>
              </a:rPr>
              <a:t>8 hidden nodes</a:t>
            </a:r>
            <a:endParaRPr>
              <a:solidFill>
                <a:schemeClr val="accent3"/>
              </a:solidFill>
              <a:latin typeface="Average"/>
              <a:ea typeface="Average"/>
              <a:cs typeface="Average"/>
              <a:sym typeface="Average"/>
            </a:endParaRPr>
          </a:p>
          <a:p>
            <a:pPr indent="-317500" lvl="1" marL="914400" rtl="0" algn="l">
              <a:lnSpc>
                <a:spcPct val="115000"/>
              </a:lnSpc>
              <a:spcBef>
                <a:spcPts val="0"/>
              </a:spcBef>
              <a:spcAft>
                <a:spcPts val="0"/>
              </a:spcAft>
              <a:buClr>
                <a:schemeClr val="accent3"/>
              </a:buClr>
              <a:buSzPts val="1400"/>
              <a:buFont typeface="Average"/>
              <a:buChar char="○"/>
            </a:pPr>
            <a:r>
              <a:rPr lang="fr">
                <a:solidFill>
                  <a:schemeClr val="accent3"/>
                </a:solidFill>
                <a:latin typeface="Average"/>
                <a:ea typeface="Average"/>
                <a:cs typeface="Average"/>
                <a:sym typeface="Average"/>
              </a:rPr>
              <a:t>learning rate 0.15</a:t>
            </a:r>
            <a:endParaRPr>
              <a:solidFill>
                <a:schemeClr val="accent3"/>
              </a:solidFill>
              <a:latin typeface="Average"/>
              <a:ea typeface="Average"/>
              <a:cs typeface="Average"/>
              <a:sym typeface="Average"/>
            </a:endParaRPr>
          </a:p>
        </p:txBody>
      </p:sp>
      <p:sp>
        <p:nvSpPr>
          <p:cNvPr id="213" name="Google Shape;213;p34"/>
          <p:cNvSpPr/>
          <p:nvPr/>
        </p:nvSpPr>
        <p:spPr>
          <a:xfrm>
            <a:off x="4448425" y="1421025"/>
            <a:ext cx="339900" cy="200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4"/>
          <p:cNvSpPr/>
          <p:nvPr/>
        </p:nvSpPr>
        <p:spPr>
          <a:xfrm>
            <a:off x="4402050" y="2773400"/>
            <a:ext cx="339900" cy="200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Noiseless data: regularization</a:t>
            </a:r>
            <a:endParaRPr/>
          </a:p>
        </p:txBody>
      </p:sp>
      <p:sp>
        <p:nvSpPr>
          <p:cNvPr id="220" name="Google Shape;220;p35"/>
          <p:cNvSpPr txBox="1"/>
          <p:nvPr>
            <p:ph idx="1" type="body"/>
          </p:nvPr>
        </p:nvSpPr>
        <p:spPr>
          <a:xfrm>
            <a:off x="311700" y="1211063"/>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L2 weight decay regularization</a:t>
            </a:r>
            <a:endParaRPr/>
          </a:p>
          <a:p>
            <a:pPr indent="-317500" lvl="1" marL="914400" rtl="0" algn="l">
              <a:spcBef>
                <a:spcPts val="0"/>
              </a:spcBef>
              <a:spcAft>
                <a:spcPts val="0"/>
              </a:spcAft>
              <a:buSzPts val="1400"/>
              <a:buChar char="○"/>
            </a:pPr>
            <a:r>
              <a:rPr lang="fr"/>
              <a:t>best results for 8 hidden nodes - lambda = 0.01</a:t>
            </a:r>
            <a:endParaRPr/>
          </a:p>
          <a:p>
            <a:pPr indent="0" lvl="0" marL="457200" rtl="0" algn="l">
              <a:spcBef>
                <a:spcPts val="1600"/>
              </a:spcBef>
              <a:spcAft>
                <a:spcPts val="1600"/>
              </a:spcAft>
              <a:buNone/>
            </a:pPr>
            <a:r>
              <a:t/>
            </a:r>
            <a:endParaRPr/>
          </a:p>
        </p:txBody>
      </p:sp>
      <p:pic>
        <p:nvPicPr>
          <p:cNvPr id="221" name="Google Shape;221;p35"/>
          <p:cNvPicPr preferRelativeResize="0"/>
          <p:nvPr/>
        </p:nvPicPr>
        <p:blipFill>
          <a:blip r:embed="rId3">
            <a:alphaModFix/>
          </a:blip>
          <a:stretch>
            <a:fillRect/>
          </a:stretch>
        </p:blipFill>
        <p:spPr>
          <a:xfrm>
            <a:off x="1739250" y="1943425"/>
            <a:ext cx="2794093" cy="2328775"/>
          </a:xfrm>
          <a:prstGeom prst="rect">
            <a:avLst/>
          </a:prstGeom>
          <a:noFill/>
          <a:ln>
            <a:noFill/>
          </a:ln>
        </p:spPr>
      </p:pic>
      <p:pic>
        <p:nvPicPr>
          <p:cNvPr id="222" name="Google Shape;222;p35"/>
          <p:cNvPicPr preferRelativeResize="0"/>
          <p:nvPr/>
        </p:nvPicPr>
        <p:blipFill>
          <a:blip r:embed="rId4">
            <a:alphaModFix/>
          </a:blip>
          <a:stretch>
            <a:fillRect/>
          </a:stretch>
        </p:blipFill>
        <p:spPr>
          <a:xfrm>
            <a:off x="4610657" y="1943440"/>
            <a:ext cx="2794093" cy="2328744"/>
          </a:xfrm>
          <a:prstGeom prst="rect">
            <a:avLst/>
          </a:prstGeom>
          <a:noFill/>
          <a:ln>
            <a:noFill/>
          </a:ln>
        </p:spPr>
      </p:pic>
      <p:sp>
        <p:nvSpPr>
          <p:cNvPr id="223" name="Google Shape;223;p35"/>
          <p:cNvSpPr txBox="1"/>
          <p:nvPr/>
        </p:nvSpPr>
        <p:spPr>
          <a:xfrm>
            <a:off x="2842050" y="4272175"/>
            <a:ext cx="3799800" cy="517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Font typeface="Average"/>
              <a:buAutoNum type="alphaLcParenBoth"/>
            </a:pPr>
            <a:r>
              <a:rPr lang="fr">
                <a:solidFill>
                  <a:schemeClr val="lt2"/>
                </a:solidFill>
                <a:latin typeface="Average"/>
                <a:ea typeface="Average"/>
                <a:cs typeface="Average"/>
                <a:sym typeface="Average"/>
              </a:rPr>
              <a:t>No regularization vs. L2 w/ lambda = 0.1 </a:t>
            </a:r>
            <a:endParaRPr>
              <a:solidFill>
                <a:schemeClr val="lt2"/>
              </a:solidFill>
              <a:latin typeface="Average"/>
              <a:ea typeface="Average"/>
              <a:cs typeface="Average"/>
              <a:sym typeface="Averag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Noiseless data: results</a:t>
            </a:r>
            <a:endParaRPr/>
          </a:p>
        </p:txBody>
      </p:sp>
      <p:sp>
        <p:nvSpPr>
          <p:cNvPr id="229" name="Google Shape;229;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test MSE approx. 0.005 </a:t>
            </a:r>
            <a:endParaRPr/>
          </a:p>
        </p:txBody>
      </p:sp>
      <p:pic>
        <p:nvPicPr>
          <p:cNvPr id="230" name="Google Shape;230;p36"/>
          <p:cNvPicPr preferRelativeResize="0"/>
          <p:nvPr/>
        </p:nvPicPr>
        <p:blipFill>
          <a:blip r:embed="rId3">
            <a:alphaModFix/>
          </a:blip>
          <a:stretch>
            <a:fillRect/>
          </a:stretch>
        </p:blipFill>
        <p:spPr>
          <a:xfrm>
            <a:off x="913474" y="1689658"/>
            <a:ext cx="3658526" cy="2811244"/>
          </a:xfrm>
          <a:prstGeom prst="rect">
            <a:avLst/>
          </a:prstGeom>
          <a:noFill/>
          <a:ln>
            <a:noFill/>
          </a:ln>
        </p:spPr>
      </p:pic>
      <p:sp>
        <p:nvSpPr>
          <p:cNvPr id="231" name="Google Shape;231;p36"/>
          <p:cNvSpPr txBox="1"/>
          <p:nvPr>
            <p:ph idx="1" type="body"/>
          </p:nvPr>
        </p:nvSpPr>
        <p:spPr>
          <a:xfrm>
            <a:off x="814036" y="4500897"/>
            <a:ext cx="3857400" cy="57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400">
                <a:solidFill>
                  <a:schemeClr val="lt2"/>
                </a:solidFill>
              </a:rPr>
              <a:t>(a) </a:t>
            </a:r>
            <a:r>
              <a:rPr lang="fr" sz="1400"/>
              <a:t>learning curves</a:t>
            </a:r>
            <a:endParaRPr sz="1400"/>
          </a:p>
        </p:txBody>
      </p:sp>
      <p:pic>
        <p:nvPicPr>
          <p:cNvPr id="232" name="Google Shape;232;p36"/>
          <p:cNvPicPr preferRelativeResize="0"/>
          <p:nvPr/>
        </p:nvPicPr>
        <p:blipFill>
          <a:blip r:embed="rId4">
            <a:alphaModFix/>
          </a:blip>
          <a:stretch>
            <a:fillRect/>
          </a:stretch>
        </p:blipFill>
        <p:spPr>
          <a:xfrm>
            <a:off x="4948175" y="1689650"/>
            <a:ext cx="3658526" cy="2811247"/>
          </a:xfrm>
          <a:prstGeom prst="rect">
            <a:avLst/>
          </a:prstGeom>
          <a:noFill/>
          <a:ln>
            <a:noFill/>
          </a:ln>
        </p:spPr>
      </p:pic>
      <p:sp>
        <p:nvSpPr>
          <p:cNvPr id="233" name="Google Shape;233;p36"/>
          <p:cNvSpPr txBox="1"/>
          <p:nvPr>
            <p:ph idx="1" type="body"/>
          </p:nvPr>
        </p:nvSpPr>
        <p:spPr>
          <a:xfrm>
            <a:off x="4848749" y="4500897"/>
            <a:ext cx="3857400" cy="57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400">
                <a:solidFill>
                  <a:schemeClr val="lt2"/>
                </a:solidFill>
              </a:rPr>
              <a:t>(b) </a:t>
            </a:r>
            <a:r>
              <a:rPr lang="fr" sz="1400"/>
              <a:t>time series predictions</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Noisy data </a:t>
            </a:r>
            <a:endParaRPr/>
          </a:p>
        </p:txBody>
      </p:sp>
      <p:sp>
        <p:nvSpPr>
          <p:cNvPr id="239" name="Google Shape;239;p37"/>
          <p:cNvSpPr txBox="1"/>
          <p:nvPr>
            <p:ph idx="1" type="body"/>
          </p:nvPr>
        </p:nvSpPr>
        <p:spPr>
          <a:xfrm>
            <a:off x="311700" y="10567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noise added to output (sigma from {0.03, 0.09, 0.18})</a:t>
            </a:r>
            <a:endParaRPr/>
          </a:p>
          <a:p>
            <a:pPr indent="0" lvl="0" marL="457200" rtl="0" algn="l">
              <a:spcBef>
                <a:spcPts val="1600"/>
              </a:spcBef>
              <a:spcAft>
                <a:spcPts val="1600"/>
              </a:spcAft>
              <a:buNone/>
            </a:pPr>
            <a:r>
              <a:t/>
            </a:r>
            <a:endParaRPr/>
          </a:p>
        </p:txBody>
      </p:sp>
      <p:sp>
        <p:nvSpPr>
          <p:cNvPr id="240" name="Google Shape;240;p37"/>
          <p:cNvSpPr txBox="1"/>
          <p:nvPr>
            <p:ph idx="1" type="body"/>
          </p:nvPr>
        </p:nvSpPr>
        <p:spPr>
          <a:xfrm>
            <a:off x="2756186" y="4568997"/>
            <a:ext cx="3857400" cy="57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400">
                <a:solidFill>
                  <a:schemeClr val="lt2"/>
                </a:solidFill>
              </a:rPr>
              <a:t>(a) </a:t>
            </a:r>
            <a:r>
              <a:rPr lang="fr" sz="1400"/>
              <a:t>noiseless vs noisy (0.09) time series</a:t>
            </a:r>
            <a:endParaRPr sz="1400"/>
          </a:p>
        </p:txBody>
      </p:sp>
      <p:pic>
        <p:nvPicPr>
          <p:cNvPr id="241" name="Google Shape;241;p37"/>
          <p:cNvPicPr preferRelativeResize="0"/>
          <p:nvPr/>
        </p:nvPicPr>
        <p:blipFill>
          <a:blip r:embed="rId3">
            <a:alphaModFix/>
          </a:blip>
          <a:stretch>
            <a:fillRect/>
          </a:stretch>
        </p:blipFill>
        <p:spPr>
          <a:xfrm>
            <a:off x="4572000" y="1614675"/>
            <a:ext cx="3811307" cy="2858475"/>
          </a:xfrm>
          <a:prstGeom prst="rect">
            <a:avLst/>
          </a:prstGeom>
          <a:noFill/>
          <a:ln>
            <a:noFill/>
          </a:ln>
        </p:spPr>
      </p:pic>
      <p:pic>
        <p:nvPicPr>
          <p:cNvPr id="242" name="Google Shape;242;p37"/>
          <p:cNvPicPr preferRelativeResize="0"/>
          <p:nvPr/>
        </p:nvPicPr>
        <p:blipFill>
          <a:blip r:embed="rId4">
            <a:alphaModFix/>
          </a:blip>
          <a:stretch>
            <a:fillRect/>
          </a:stretch>
        </p:blipFill>
        <p:spPr>
          <a:xfrm>
            <a:off x="760700" y="1614675"/>
            <a:ext cx="3811300" cy="2858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Noisy data: errors </a:t>
            </a:r>
            <a:endParaRPr/>
          </a:p>
        </p:txBody>
      </p:sp>
      <p:sp>
        <p:nvSpPr>
          <p:cNvPr id="248" name="Google Shape;248;p38"/>
          <p:cNvSpPr txBox="1"/>
          <p:nvPr>
            <p:ph idx="1" type="body"/>
          </p:nvPr>
        </p:nvSpPr>
        <p:spPr>
          <a:xfrm>
            <a:off x="311700" y="10567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all sets show larger errors</a:t>
            </a:r>
            <a:endParaRPr/>
          </a:p>
        </p:txBody>
      </p:sp>
      <p:pic>
        <p:nvPicPr>
          <p:cNvPr id="249" name="Google Shape;249;p38"/>
          <p:cNvPicPr preferRelativeResize="0"/>
          <p:nvPr/>
        </p:nvPicPr>
        <p:blipFill>
          <a:blip r:embed="rId3">
            <a:alphaModFix/>
          </a:blip>
          <a:stretch>
            <a:fillRect/>
          </a:stretch>
        </p:blipFill>
        <p:spPr>
          <a:xfrm>
            <a:off x="2166051" y="1589775"/>
            <a:ext cx="4811901" cy="2973025"/>
          </a:xfrm>
          <a:prstGeom prst="rect">
            <a:avLst/>
          </a:prstGeom>
          <a:noFill/>
          <a:ln>
            <a:noFill/>
          </a:ln>
        </p:spPr>
      </p:pic>
      <p:sp>
        <p:nvSpPr>
          <p:cNvPr id="250" name="Google Shape;250;p38"/>
          <p:cNvSpPr txBox="1"/>
          <p:nvPr>
            <p:ph idx="1" type="body"/>
          </p:nvPr>
        </p:nvSpPr>
        <p:spPr>
          <a:xfrm>
            <a:off x="2643311" y="4562797"/>
            <a:ext cx="3857400" cy="57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400">
                <a:solidFill>
                  <a:schemeClr val="lt2"/>
                </a:solidFill>
              </a:rPr>
              <a:t>(a) </a:t>
            </a:r>
            <a:r>
              <a:rPr lang="fr" sz="1400"/>
              <a:t>increase of test and validation errors with noise</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Noisy data: regularization</a:t>
            </a:r>
            <a:endParaRPr/>
          </a:p>
        </p:txBody>
      </p:sp>
      <p:sp>
        <p:nvSpPr>
          <p:cNvPr id="256" name="Google Shape;256;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incentive to increase regularization strength</a:t>
            </a:r>
            <a:endParaRPr/>
          </a:p>
          <a:p>
            <a:pPr indent="-317500" lvl="1" marL="914400" rtl="0" algn="l">
              <a:spcBef>
                <a:spcPts val="0"/>
              </a:spcBef>
              <a:spcAft>
                <a:spcPts val="0"/>
              </a:spcAft>
              <a:buSzPts val="1400"/>
              <a:buChar char="○"/>
            </a:pPr>
            <a:r>
              <a:rPr lang="fr"/>
              <a:t>overfitting due to noise (and an additional layer)</a:t>
            </a:r>
            <a:endParaRPr/>
          </a:p>
          <a:p>
            <a:pPr indent="-317500" lvl="1" marL="914400" rtl="0" algn="l">
              <a:spcBef>
                <a:spcPts val="0"/>
              </a:spcBef>
              <a:spcAft>
                <a:spcPts val="0"/>
              </a:spcAft>
              <a:buSzPts val="1400"/>
              <a:buChar char="○"/>
            </a:pPr>
            <a:r>
              <a:rPr lang="fr"/>
              <a:t>best results with lambda = 0.1</a:t>
            </a:r>
            <a:endParaRPr/>
          </a:p>
        </p:txBody>
      </p:sp>
      <p:pic>
        <p:nvPicPr>
          <p:cNvPr id="257" name="Google Shape;257;p39"/>
          <p:cNvPicPr preferRelativeResize="0"/>
          <p:nvPr/>
        </p:nvPicPr>
        <p:blipFill>
          <a:blip r:embed="rId3">
            <a:alphaModFix/>
          </a:blip>
          <a:stretch>
            <a:fillRect/>
          </a:stretch>
        </p:blipFill>
        <p:spPr>
          <a:xfrm>
            <a:off x="4243000" y="1955275"/>
            <a:ext cx="4043175" cy="2533800"/>
          </a:xfrm>
          <a:prstGeom prst="rect">
            <a:avLst/>
          </a:prstGeom>
          <a:noFill/>
          <a:ln>
            <a:noFill/>
          </a:ln>
        </p:spPr>
      </p:pic>
      <p:sp>
        <p:nvSpPr>
          <p:cNvPr id="258" name="Google Shape;258;p39"/>
          <p:cNvSpPr txBox="1"/>
          <p:nvPr>
            <p:ph idx="1" type="body"/>
          </p:nvPr>
        </p:nvSpPr>
        <p:spPr>
          <a:xfrm>
            <a:off x="4335899" y="4489072"/>
            <a:ext cx="3857400" cy="57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400">
                <a:solidFill>
                  <a:schemeClr val="lt2"/>
                </a:solidFill>
              </a:rPr>
              <a:t>(a) </a:t>
            </a:r>
            <a:r>
              <a:rPr lang="fr" sz="1400"/>
              <a:t>test MSE vs. regularization strength</a:t>
            </a:r>
            <a:endParaRPr sz="1400"/>
          </a:p>
        </p:txBody>
      </p:sp>
      <p:sp>
        <p:nvSpPr>
          <p:cNvPr id="259" name="Google Shape;259;p39"/>
          <p:cNvSpPr/>
          <p:nvPr/>
        </p:nvSpPr>
        <p:spPr>
          <a:xfrm>
            <a:off x="4293975" y="2054300"/>
            <a:ext cx="339900" cy="200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9"/>
          <p:cNvSpPr/>
          <p:nvPr/>
        </p:nvSpPr>
        <p:spPr>
          <a:xfrm>
            <a:off x="4293975" y="3271675"/>
            <a:ext cx="339900" cy="200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Noisy data: two-layered vs. three-layered </a:t>
            </a:r>
            <a:endParaRPr/>
          </a:p>
        </p:txBody>
      </p:sp>
      <p:sp>
        <p:nvSpPr>
          <p:cNvPr id="266" name="Google Shape;266;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best configuration</a:t>
            </a:r>
            <a:endParaRPr/>
          </a:p>
          <a:p>
            <a:pPr indent="-317500" lvl="1" marL="914400" rtl="0" algn="l">
              <a:spcBef>
                <a:spcPts val="0"/>
              </a:spcBef>
              <a:spcAft>
                <a:spcPts val="0"/>
              </a:spcAft>
              <a:buSzPts val="1400"/>
              <a:buChar char="○"/>
            </a:pPr>
            <a:r>
              <a:rPr lang="fr"/>
              <a:t>8-4 architecture with a learning rate of 0.15</a:t>
            </a:r>
            <a:endParaRPr/>
          </a:p>
          <a:p>
            <a:pPr indent="-342900" lvl="0" marL="457200" rtl="0" algn="l">
              <a:spcBef>
                <a:spcPts val="0"/>
              </a:spcBef>
              <a:spcAft>
                <a:spcPts val="0"/>
              </a:spcAft>
              <a:buSzPts val="1800"/>
              <a:buChar char="●"/>
            </a:pPr>
            <a:r>
              <a:rPr lang="fr"/>
              <a:t>marginally worse than our previous two-layer architecture</a:t>
            </a:r>
            <a:endParaRPr/>
          </a:p>
          <a:p>
            <a:pPr indent="-317500" lvl="1" marL="914400" rtl="0" algn="l">
              <a:spcBef>
                <a:spcPts val="0"/>
              </a:spcBef>
              <a:spcAft>
                <a:spcPts val="0"/>
              </a:spcAft>
              <a:buSzPts val="1400"/>
              <a:buChar char="○"/>
            </a:pPr>
            <a:r>
              <a:rPr lang="fr"/>
              <a:t>two-layer (8) MSE 0.020</a:t>
            </a:r>
            <a:endParaRPr/>
          </a:p>
          <a:p>
            <a:pPr indent="-317500" lvl="1" marL="914400" rtl="0" algn="l">
              <a:spcBef>
                <a:spcPts val="0"/>
              </a:spcBef>
              <a:spcAft>
                <a:spcPts val="0"/>
              </a:spcAft>
              <a:buSzPts val="1400"/>
              <a:buChar char="○"/>
            </a:pPr>
            <a:r>
              <a:rPr lang="fr"/>
              <a:t>three-layer (8-4) MSE 0.021</a:t>
            </a:r>
            <a:endParaRPr/>
          </a:p>
          <a:p>
            <a:pPr indent="-317500" lvl="1" marL="914400" rtl="0" algn="l">
              <a:spcBef>
                <a:spcPts val="0"/>
              </a:spcBef>
              <a:spcAft>
                <a:spcPts val="0"/>
              </a:spcAft>
              <a:buSzPts val="1400"/>
              <a:buChar char="○"/>
            </a:pPr>
            <a:r>
              <a:rPr lang="fr"/>
              <a:t>training cca. 50% longer</a:t>
            </a:r>
            <a:endParaRPr/>
          </a:p>
          <a:p>
            <a:pPr indent="0" lvl="0" marL="457200" rtl="0" algn="l">
              <a:spcBef>
                <a:spcPts val="1600"/>
              </a:spcBef>
              <a:spcAft>
                <a:spcPts val="1600"/>
              </a:spcAft>
              <a:buNone/>
            </a:pPr>
            <a:r>
              <a:t/>
            </a:r>
            <a:endParaRPr/>
          </a:p>
        </p:txBody>
      </p:sp>
      <p:pic>
        <p:nvPicPr>
          <p:cNvPr id="267" name="Google Shape;267;p40"/>
          <p:cNvPicPr preferRelativeResize="0"/>
          <p:nvPr/>
        </p:nvPicPr>
        <p:blipFill>
          <a:blip r:embed="rId3">
            <a:alphaModFix/>
          </a:blip>
          <a:stretch>
            <a:fillRect/>
          </a:stretch>
        </p:blipFill>
        <p:spPr>
          <a:xfrm>
            <a:off x="3906200" y="2216050"/>
            <a:ext cx="4180174" cy="2584725"/>
          </a:xfrm>
          <a:prstGeom prst="rect">
            <a:avLst/>
          </a:prstGeom>
          <a:noFill/>
          <a:ln>
            <a:noFill/>
          </a:ln>
        </p:spPr>
      </p:pic>
      <p:sp>
        <p:nvSpPr>
          <p:cNvPr id="268" name="Google Shape;268;p40"/>
          <p:cNvSpPr txBox="1"/>
          <p:nvPr>
            <p:ph idx="1" type="body"/>
          </p:nvPr>
        </p:nvSpPr>
        <p:spPr>
          <a:xfrm>
            <a:off x="0" y="4386800"/>
            <a:ext cx="4082400" cy="4140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fr" sz="1400">
                <a:solidFill>
                  <a:schemeClr val="lt2"/>
                </a:solidFill>
              </a:rPr>
              <a:t>         (a) </a:t>
            </a:r>
            <a:r>
              <a:rPr lang="fr" sz="1400"/>
              <a:t>MSE vs. nodes in 2nd layer</a:t>
            </a:r>
            <a:endParaRPr sz="1400"/>
          </a:p>
        </p:txBody>
      </p:sp>
      <p:sp>
        <p:nvSpPr>
          <p:cNvPr id="269" name="Google Shape;269;p40"/>
          <p:cNvSpPr/>
          <p:nvPr/>
        </p:nvSpPr>
        <p:spPr>
          <a:xfrm>
            <a:off x="3954150" y="2324625"/>
            <a:ext cx="339900" cy="200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0"/>
          <p:cNvSpPr/>
          <p:nvPr/>
        </p:nvSpPr>
        <p:spPr>
          <a:xfrm>
            <a:off x="3954150" y="3558200"/>
            <a:ext cx="291900" cy="200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Noisy data: performance</a:t>
            </a:r>
            <a:endParaRPr/>
          </a:p>
        </p:txBody>
      </p:sp>
      <p:pic>
        <p:nvPicPr>
          <p:cNvPr id="276" name="Google Shape;276;p41"/>
          <p:cNvPicPr preferRelativeResize="0"/>
          <p:nvPr/>
        </p:nvPicPr>
        <p:blipFill>
          <a:blip r:embed="rId3">
            <a:alphaModFix/>
          </a:blip>
          <a:stretch>
            <a:fillRect/>
          </a:stretch>
        </p:blipFill>
        <p:spPr>
          <a:xfrm>
            <a:off x="324000" y="1158750"/>
            <a:ext cx="4248000" cy="3186014"/>
          </a:xfrm>
          <a:prstGeom prst="rect">
            <a:avLst/>
          </a:prstGeom>
          <a:noFill/>
          <a:ln>
            <a:noFill/>
          </a:ln>
        </p:spPr>
      </p:pic>
      <p:pic>
        <p:nvPicPr>
          <p:cNvPr id="277" name="Google Shape;277;p41"/>
          <p:cNvPicPr preferRelativeResize="0"/>
          <p:nvPr/>
        </p:nvPicPr>
        <p:blipFill>
          <a:blip r:embed="rId4">
            <a:alphaModFix/>
          </a:blip>
          <a:stretch>
            <a:fillRect/>
          </a:stretch>
        </p:blipFill>
        <p:spPr>
          <a:xfrm>
            <a:off x="4572000" y="1158750"/>
            <a:ext cx="4248000" cy="3186000"/>
          </a:xfrm>
          <a:prstGeom prst="rect">
            <a:avLst/>
          </a:prstGeom>
          <a:noFill/>
          <a:ln>
            <a:noFill/>
          </a:ln>
        </p:spPr>
      </p:pic>
      <p:sp>
        <p:nvSpPr>
          <p:cNvPr id="278" name="Google Shape;278;p41"/>
          <p:cNvSpPr txBox="1"/>
          <p:nvPr>
            <p:ph idx="1" type="body"/>
          </p:nvPr>
        </p:nvSpPr>
        <p:spPr>
          <a:xfrm>
            <a:off x="684424" y="4344772"/>
            <a:ext cx="3857400" cy="57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400">
                <a:solidFill>
                  <a:schemeClr val="lt2"/>
                </a:solidFill>
              </a:rPr>
              <a:t>(a) </a:t>
            </a:r>
            <a:r>
              <a:rPr lang="fr" sz="1400"/>
              <a:t>learning curves</a:t>
            </a:r>
            <a:endParaRPr sz="1400"/>
          </a:p>
        </p:txBody>
      </p:sp>
      <p:sp>
        <p:nvSpPr>
          <p:cNvPr id="279" name="Google Shape;279;p41"/>
          <p:cNvSpPr txBox="1"/>
          <p:nvPr>
            <p:ph idx="1" type="body"/>
          </p:nvPr>
        </p:nvSpPr>
        <p:spPr>
          <a:xfrm>
            <a:off x="4645561" y="4344772"/>
            <a:ext cx="3857400" cy="57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400">
                <a:solidFill>
                  <a:schemeClr val="lt2"/>
                </a:solidFill>
              </a:rPr>
              <a:t>(b) </a:t>
            </a:r>
            <a:r>
              <a:rPr lang="fr" sz="1400"/>
              <a:t>time series predictions</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Classification using a single layer perceptron</a:t>
            </a:r>
            <a:endParaRPr/>
          </a:p>
        </p:txBody>
      </p:sp>
      <p:sp>
        <p:nvSpPr>
          <p:cNvPr id="72" name="Google Shape;72;p15"/>
          <p:cNvSpPr txBox="1"/>
          <p:nvPr>
            <p:ph idx="1" type="body"/>
          </p:nvPr>
        </p:nvSpPr>
        <p:spPr>
          <a:xfrm>
            <a:off x="311700" y="1152475"/>
            <a:ext cx="8520600" cy="43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Perceptron Learning</a:t>
            </a:r>
            <a:endParaRPr/>
          </a:p>
        </p:txBody>
      </p:sp>
      <p:pic>
        <p:nvPicPr>
          <p:cNvPr id="73" name="Google Shape;73;p15"/>
          <p:cNvPicPr preferRelativeResize="0"/>
          <p:nvPr/>
        </p:nvPicPr>
        <p:blipFill>
          <a:blip r:embed="rId3">
            <a:alphaModFix/>
          </a:blip>
          <a:stretch>
            <a:fillRect/>
          </a:stretch>
        </p:blipFill>
        <p:spPr>
          <a:xfrm>
            <a:off x="2628638" y="1724325"/>
            <a:ext cx="3886724" cy="2828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2013425" y="1217228"/>
            <a:ext cx="5117150" cy="3669274"/>
          </a:xfrm>
          <a:prstGeom prst="rect">
            <a:avLst/>
          </a:prstGeom>
          <a:noFill/>
          <a:ln>
            <a:noFill/>
          </a:ln>
        </p:spPr>
      </p:pic>
      <p:sp>
        <p:nvSpPr>
          <p:cNvPr id="79" name="Google Shape;79;p16"/>
          <p:cNvSpPr txBox="1"/>
          <p:nvPr>
            <p:ph idx="1" type="body"/>
          </p:nvPr>
        </p:nvSpPr>
        <p:spPr>
          <a:xfrm>
            <a:off x="311700" y="563275"/>
            <a:ext cx="8520600" cy="4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Delta Rule: hyper-parameters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6" name="Google Shape;86;p17"/>
          <p:cNvPicPr preferRelativeResize="0"/>
          <p:nvPr/>
        </p:nvPicPr>
        <p:blipFill>
          <a:blip r:embed="rId3">
            <a:alphaModFix/>
          </a:blip>
          <a:stretch>
            <a:fillRect/>
          </a:stretch>
        </p:blipFill>
        <p:spPr>
          <a:xfrm>
            <a:off x="985500" y="0"/>
            <a:ext cx="7211805" cy="5171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3" name="Google Shape;93;p18"/>
          <p:cNvPicPr preferRelativeResize="0"/>
          <p:nvPr/>
        </p:nvPicPr>
        <p:blipFill>
          <a:blip r:embed="rId3">
            <a:alphaModFix/>
          </a:blip>
          <a:stretch>
            <a:fillRect/>
          </a:stretch>
        </p:blipFill>
        <p:spPr>
          <a:xfrm>
            <a:off x="985503" y="0"/>
            <a:ext cx="7172994"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a:off x="1450525" y="709025"/>
            <a:ext cx="2556049" cy="1862728"/>
          </a:xfrm>
          <a:prstGeom prst="rect">
            <a:avLst/>
          </a:prstGeom>
          <a:noFill/>
          <a:ln>
            <a:noFill/>
          </a:ln>
        </p:spPr>
      </p:pic>
      <p:pic>
        <p:nvPicPr>
          <p:cNvPr id="99" name="Google Shape;99;p19"/>
          <p:cNvPicPr preferRelativeResize="0"/>
          <p:nvPr/>
        </p:nvPicPr>
        <p:blipFill>
          <a:blip r:embed="rId4">
            <a:alphaModFix/>
          </a:blip>
          <a:stretch>
            <a:fillRect/>
          </a:stretch>
        </p:blipFill>
        <p:spPr>
          <a:xfrm>
            <a:off x="5184550" y="697237"/>
            <a:ext cx="2556049" cy="1862713"/>
          </a:xfrm>
          <a:prstGeom prst="rect">
            <a:avLst/>
          </a:prstGeom>
          <a:noFill/>
          <a:ln>
            <a:noFill/>
          </a:ln>
        </p:spPr>
      </p:pic>
      <p:pic>
        <p:nvPicPr>
          <p:cNvPr id="100" name="Google Shape;100;p19"/>
          <p:cNvPicPr preferRelativeResize="0"/>
          <p:nvPr/>
        </p:nvPicPr>
        <p:blipFill>
          <a:blip r:embed="rId5">
            <a:alphaModFix/>
          </a:blip>
          <a:stretch>
            <a:fillRect/>
          </a:stretch>
        </p:blipFill>
        <p:spPr>
          <a:xfrm>
            <a:off x="1422175" y="2814175"/>
            <a:ext cx="2556049" cy="1862740"/>
          </a:xfrm>
          <a:prstGeom prst="rect">
            <a:avLst/>
          </a:prstGeom>
          <a:noFill/>
          <a:ln>
            <a:noFill/>
          </a:ln>
        </p:spPr>
      </p:pic>
      <p:pic>
        <p:nvPicPr>
          <p:cNvPr id="101" name="Google Shape;101;p19"/>
          <p:cNvPicPr preferRelativeResize="0"/>
          <p:nvPr/>
        </p:nvPicPr>
        <p:blipFill>
          <a:blip r:embed="rId6">
            <a:alphaModFix/>
          </a:blip>
          <a:stretch>
            <a:fillRect/>
          </a:stretch>
        </p:blipFill>
        <p:spPr>
          <a:xfrm>
            <a:off x="5220650" y="2814188"/>
            <a:ext cx="2556075" cy="1862726"/>
          </a:xfrm>
          <a:prstGeom prst="rect">
            <a:avLst/>
          </a:prstGeom>
          <a:noFill/>
          <a:ln>
            <a:noFill/>
          </a:ln>
        </p:spPr>
      </p:pic>
      <p:sp>
        <p:nvSpPr>
          <p:cNvPr id="102" name="Google Shape;102;p19"/>
          <p:cNvSpPr txBox="1"/>
          <p:nvPr>
            <p:ph idx="4294967295" type="subTitle"/>
          </p:nvPr>
        </p:nvSpPr>
        <p:spPr>
          <a:xfrm>
            <a:off x="1161125" y="2494488"/>
            <a:ext cx="2913600" cy="34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300"/>
              <a:t>(a) -</a:t>
            </a:r>
            <a:r>
              <a:rPr lang="fr" sz="1300"/>
              <a:t>25% each</a:t>
            </a:r>
            <a:endParaRPr sz="1300"/>
          </a:p>
        </p:txBody>
      </p:sp>
      <p:sp>
        <p:nvSpPr>
          <p:cNvPr id="103" name="Google Shape;103;p19"/>
          <p:cNvSpPr txBox="1"/>
          <p:nvPr>
            <p:ph idx="4294967295" type="subTitle"/>
          </p:nvPr>
        </p:nvSpPr>
        <p:spPr>
          <a:xfrm>
            <a:off x="5041863" y="2494500"/>
            <a:ext cx="2913600" cy="34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300"/>
              <a:t>(b) -50</a:t>
            </a:r>
            <a:r>
              <a:rPr lang="fr" sz="1300"/>
              <a:t>% class A</a:t>
            </a:r>
            <a:endParaRPr sz="1300"/>
          </a:p>
        </p:txBody>
      </p:sp>
      <p:sp>
        <p:nvSpPr>
          <p:cNvPr id="104" name="Google Shape;104;p19"/>
          <p:cNvSpPr txBox="1"/>
          <p:nvPr>
            <p:ph idx="4294967295" type="subTitle"/>
          </p:nvPr>
        </p:nvSpPr>
        <p:spPr>
          <a:xfrm>
            <a:off x="1092975" y="4669325"/>
            <a:ext cx="2913600" cy="34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300"/>
              <a:t>(c)</a:t>
            </a:r>
            <a:r>
              <a:rPr lang="fr" sz="1300"/>
              <a:t> -50% class B</a:t>
            </a:r>
            <a:endParaRPr sz="1300"/>
          </a:p>
        </p:txBody>
      </p:sp>
      <p:sp>
        <p:nvSpPr>
          <p:cNvPr id="105" name="Google Shape;105;p19"/>
          <p:cNvSpPr txBox="1"/>
          <p:nvPr>
            <p:ph idx="4294967295" type="subTitle"/>
          </p:nvPr>
        </p:nvSpPr>
        <p:spPr>
          <a:xfrm>
            <a:off x="4795475" y="4669325"/>
            <a:ext cx="3334200" cy="34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300"/>
              <a:t>(d) -20% class A(x1 &lt; 0); -80% class A(x1 &gt; 0) </a:t>
            </a:r>
            <a:endParaRPr sz="1300"/>
          </a:p>
        </p:txBody>
      </p:sp>
      <p:sp>
        <p:nvSpPr>
          <p:cNvPr id="106" name="Google Shape;106;p19"/>
          <p:cNvSpPr txBox="1"/>
          <p:nvPr>
            <p:ph idx="1" type="body"/>
          </p:nvPr>
        </p:nvSpPr>
        <p:spPr>
          <a:xfrm>
            <a:off x="311700" y="46925"/>
            <a:ext cx="8520600" cy="6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3000">
                <a:solidFill>
                  <a:schemeClr val="dk1"/>
                </a:solidFill>
                <a:latin typeface="Oswald"/>
                <a:ea typeface="Oswald"/>
                <a:cs typeface="Oswald"/>
                <a:sym typeface="Oswald"/>
              </a:rPr>
              <a:t>Subsampling effect on non-linearly separable data</a:t>
            </a:r>
            <a:endParaRPr sz="3000">
              <a:solidFill>
                <a:schemeClr val="dk1"/>
              </a:solidFill>
              <a:latin typeface="Oswald"/>
              <a:ea typeface="Oswald"/>
              <a:cs typeface="Oswald"/>
              <a:sym typeface="Oswald"/>
            </a:endParaRPr>
          </a:p>
          <a:p>
            <a:pPr indent="0" lvl="0" marL="0" rtl="0" algn="l">
              <a:spcBef>
                <a:spcPts val="1600"/>
              </a:spcBef>
              <a:spcAft>
                <a:spcPts val="1600"/>
              </a:spcAft>
              <a:buNone/>
            </a:pPr>
            <a:r>
              <a:t/>
            </a:r>
            <a:endParaRPr sz="3000">
              <a:solidFill>
                <a:srgbClr val="FFFFFF"/>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0"/>
          <p:cNvPicPr preferRelativeResize="0"/>
          <p:nvPr/>
        </p:nvPicPr>
        <p:blipFill>
          <a:blip r:embed="rId3">
            <a:alphaModFix/>
          </a:blip>
          <a:stretch>
            <a:fillRect/>
          </a:stretch>
        </p:blipFill>
        <p:spPr>
          <a:xfrm>
            <a:off x="1932875" y="679325"/>
            <a:ext cx="5278261" cy="3784850"/>
          </a:xfrm>
          <a:prstGeom prst="rect">
            <a:avLst/>
          </a:prstGeom>
          <a:noFill/>
          <a:ln>
            <a:noFill/>
          </a:ln>
        </p:spPr>
      </p:pic>
      <p:sp>
        <p:nvSpPr>
          <p:cNvPr id="112" name="Google Shape;112;p20"/>
          <p:cNvSpPr txBox="1"/>
          <p:nvPr>
            <p:ph idx="1" type="body"/>
          </p:nvPr>
        </p:nvSpPr>
        <p:spPr>
          <a:xfrm>
            <a:off x="311700" y="188925"/>
            <a:ext cx="8520600" cy="43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Trained model performances on each scenario (real: original dataset)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9" name="Google Shape;119;p21"/>
          <p:cNvPicPr preferRelativeResize="0"/>
          <p:nvPr/>
        </p:nvPicPr>
        <p:blipFill>
          <a:blip r:embed="rId3">
            <a:alphaModFix/>
          </a:blip>
          <a:stretch>
            <a:fillRect/>
          </a:stretch>
        </p:blipFill>
        <p:spPr>
          <a:xfrm>
            <a:off x="985503" y="0"/>
            <a:ext cx="7172994"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